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29"/>
  </p:notesMasterIdLst>
  <p:sldIdLst>
    <p:sldId id="268" r:id="rId2"/>
    <p:sldId id="257" r:id="rId3"/>
    <p:sldId id="259" r:id="rId4"/>
    <p:sldId id="258" r:id="rId5"/>
    <p:sldId id="336" r:id="rId6"/>
    <p:sldId id="273" r:id="rId7"/>
    <p:sldId id="284" r:id="rId8"/>
    <p:sldId id="318" r:id="rId9"/>
    <p:sldId id="272" r:id="rId10"/>
    <p:sldId id="274" r:id="rId11"/>
    <p:sldId id="330" r:id="rId12"/>
    <p:sldId id="323" r:id="rId13"/>
    <p:sldId id="327" r:id="rId14"/>
    <p:sldId id="335" r:id="rId15"/>
    <p:sldId id="286" r:id="rId16"/>
    <p:sldId id="331" r:id="rId17"/>
    <p:sldId id="291" r:id="rId18"/>
    <p:sldId id="332" r:id="rId19"/>
    <p:sldId id="308" r:id="rId20"/>
    <p:sldId id="305" r:id="rId21"/>
    <p:sldId id="294" r:id="rId22"/>
    <p:sldId id="333" r:id="rId23"/>
    <p:sldId id="328" r:id="rId24"/>
    <p:sldId id="302" r:id="rId25"/>
    <p:sldId id="317" r:id="rId26"/>
    <p:sldId id="329" r:id="rId27"/>
    <p:sldId id="334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A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 varScale="1">
        <p:scale>
          <a:sx n="49" d="100"/>
          <a:sy n="49" d="100"/>
        </p:scale>
        <p:origin x="1330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C79E1-49AF-43CF-930F-2697266464FF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8905E-FBF5-449A-962F-222ACC780C5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908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8905E-FBF5-449A-962F-222ACC780C5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1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8905E-FBF5-449A-962F-222ACC780C5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378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8905E-FBF5-449A-962F-222ACC780C5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074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8905E-FBF5-449A-962F-222ACC780C5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46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8905E-FBF5-449A-962F-222ACC780C5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6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5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1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7302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11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4945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165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348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10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29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34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32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24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71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326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18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10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77A58-C64B-45BE-B94D-A8B17FA3B047}" type="datetimeFigureOut">
              <a:rPr lang="en-GB" smtClean="0"/>
              <a:pPr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4BE311-7518-42FA-94DF-34E5DA2B18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56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  <p:sldLayoutId id="2147483868" r:id="rId15"/>
    <p:sldLayoutId id="21474838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url=https%3A%2F%2Fmonkeyminds.blog%2F2018%2F03%2F25%2Fbuilding-a-support-network%2F&amp;psig=AOvVaw2xisMIlKumOtGlOLqkTTSi&amp;ust=1595872594943000&amp;source=images&amp;cd=vfe&amp;ved=0CAIQjRxqFwoTCMjg--q-6-oCFQAAAAAdAAAAABAK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actionmk.org/2017/03/21/downs-barn-tea-and-coffee-afternoon-is-relaunchin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aconhouse.org.uk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beaconhouse.org.uk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6731" r="4377" b="4936"/>
          <a:stretch/>
        </p:blipFill>
        <p:spPr bwMode="auto">
          <a:xfrm>
            <a:off x="611560" y="908720"/>
            <a:ext cx="4065872" cy="155322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6388" y="2896171"/>
            <a:ext cx="3414787" cy="1872208"/>
          </a:xfrm>
        </p:spPr>
        <p:txBody>
          <a:bodyPr>
            <a:normAutofit/>
          </a:bodyPr>
          <a:lstStyle/>
          <a:p>
            <a:pPr algn="ctr"/>
            <a:endParaRPr lang="en-GB" dirty="0"/>
          </a:p>
          <a:p>
            <a:pPr marL="0" indent="0" algn="ctr">
              <a:buNone/>
            </a:pPr>
            <a:r>
              <a:rPr lang="en-GB" sz="3200" dirty="0"/>
              <a:t>Thinking about Sibling Groups</a:t>
            </a:r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8" name="Picture 7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44E8FCD3-B679-400A-B7AA-8FE066223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76" y="2893755"/>
            <a:ext cx="3023012" cy="334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2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539F6-AAA7-4917-8669-DB3DDA964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55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Are you Realistic, Resourceful and Resilient?</a:t>
            </a:r>
          </a:p>
          <a:p>
            <a:endParaRPr lang="en-GB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Have you thought about the emotional and practical considerations? – e.g. finances, space in your home, car size, the reality of living with siblings, noise, chaos, busy lifestyle, do you have enough headspace?</a:t>
            </a:r>
          </a:p>
          <a:p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What qualities do you feel you have which mean that you could parent siblings?</a:t>
            </a:r>
          </a:p>
          <a:p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What about your own sibling relationships? How does this shape your thinking?</a:t>
            </a:r>
          </a:p>
          <a:p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What are the views of your family and friends and their willingness to support you?</a:t>
            </a:r>
          </a:p>
          <a:p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Are you united in your thinking about adopting siblings?</a:t>
            </a:r>
            <a:r>
              <a:rPr lang="en-GB" sz="3500" dirty="0"/>
              <a:t> </a:t>
            </a:r>
          </a:p>
          <a:p>
            <a:pPr lvl="0"/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How will you meet the individual needs of each child as well as the collective group? </a:t>
            </a:r>
          </a:p>
          <a:p>
            <a:pPr lvl="0"/>
            <a:r>
              <a:rPr lang="en-GB" sz="3500" dirty="0"/>
              <a:t>How will you support siblings with the telling process?</a:t>
            </a:r>
          </a:p>
          <a:p>
            <a:pPr lvl="0"/>
            <a:r>
              <a:rPr lang="en-GB" sz="3500" dirty="0">
                <a:latin typeface="Arial" panose="020B0604020202020204" pitchFamily="34" charset="0"/>
                <a:cs typeface="Arial" panose="020B0604020202020204" pitchFamily="34" charset="0"/>
              </a:rPr>
              <a:t>Do you intend to go back to work.  Are you prepared to accept that you may not be able to further your career?</a:t>
            </a:r>
            <a:r>
              <a:rPr lang="en-GB" sz="3500" dirty="0"/>
              <a:t> </a:t>
            </a:r>
          </a:p>
          <a:p>
            <a:pPr lvl="0"/>
            <a:r>
              <a:rPr lang="en-GB" sz="3500" dirty="0"/>
              <a:t>Are you committed in the longer term – having one of you at home for large majority of the time to offer stability?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12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6F44E-3C83-49D1-813D-4DDA234F1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Discussion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71423-65BC-44C6-B971-9C1E1444F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4000" dirty="0"/>
              <a:t>Feedback from your thoughts about being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Realistic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Resourceful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dirty="0"/>
              <a:t>Resilient</a:t>
            </a:r>
          </a:p>
        </p:txBody>
      </p:sp>
    </p:spTree>
    <p:extLst>
      <p:ext uri="{BB962C8B-B14F-4D97-AF65-F5344CB8AC3E}">
        <p14:creationId xmlns:p14="http://schemas.microsoft.com/office/powerpoint/2010/main" val="123272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E4A964-3BAA-4307-82F7-25ABF1ECD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943" y="410134"/>
            <a:ext cx="3384742" cy="395496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dirty="0">
                <a:solidFill>
                  <a:srgbClr val="FFFFFF"/>
                </a:solidFill>
              </a:rPr>
              <a:t>Experienced adopters speak about their early discussions and thinking…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63C0C9AD-DD1F-451E-B7A6-5999F3D2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45" b="154"/>
          <a:stretch/>
        </p:blipFill>
        <p:spPr>
          <a:xfrm>
            <a:off x="890876" y="2060848"/>
            <a:ext cx="2892580" cy="30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1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EB60E-62F2-4209-9A5C-8C816D0ED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09600"/>
            <a:ext cx="6447501" cy="1320800"/>
          </a:xfrm>
        </p:spPr>
        <p:txBody>
          <a:bodyPr anchor="t">
            <a:normAutofit/>
          </a:bodyPr>
          <a:lstStyle/>
          <a:p>
            <a:r>
              <a:rPr lang="en-GB" sz="3300" dirty="0">
                <a:solidFill>
                  <a:schemeClr val="accent2">
                    <a:lumMod val="75000"/>
                  </a:schemeClr>
                </a:solidFill>
              </a:rPr>
              <a:t>Your Support Network… What support do they need from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04FB1-E38A-456C-9B9E-C95DD0C95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370" y="1844825"/>
            <a:ext cx="4692982" cy="41965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1600" dirty="0"/>
              <a:t>Let your family members know about the Friends and Family Training Workshops</a:t>
            </a:r>
          </a:p>
          <a:p>
            <a:pPr>
              <a:lnSpc>
                <a:spcPct val="90000"/>
              </a:lnSpc>
            </a:pPr>
            <a:r>
              <a:rPr lang="en-GB" sz="1600" dirty="0"/>
              <a:t>Talk to your family about what you would like their support to look like.  Find out if they can offer the type of support you need?</a:t>
            </a:r>
          </a:p>
          <a:p>
            <a:pPr>
              <a:lnSpc>
                <a:spcPct val="90000"/>
              </a:lnSpc>
            </a:pPr>
            <a:r>
              <a:rPr lang="en-GB" sz="1600" dirty="0"/>
              <a:t>How will you support your support network to stay involved into the longer term future?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600" dirty="0"/>
              <a:t>	Include them in training opportunities.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600" dirty="0"/>
              <a:t>	Help them to understand your child as they 	grow and develop, emotionally and 	physically.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600" dirty="0"/>
              <a:t>	Include them in life story discussion if 	appropriate</a:t>
            </a:r>
          </a:p>
          <a:p>
            <a:pPr>
              <a:lnSpc>
                <a:spcPct val="90000"/>
              </a:lnSpc>
            </a:pPr>
            <a:r>
              <a:rPr lang="en-GB" sz="1600" dirty="0"/>
              <a:t>Make sure that you feel happy and confident to ask for help when you need it.  Your support network WANT to help you.</a:t>
            </a:r>
          </a:p>
        </p:txBody>
      </p:sp>
      <p:pic>
        <p:nvPicPr>
          <p:cNvPr id="10" name="Picture 9" descr="Building a support network – Monkey Minds">
            <a:hlinkClick r:id="rId2" tgtFrame="&quot;_blank&quot;"/>
            <a:extLst>
              <a:ext uri="{FF2B5EF4-FFF2-40B4-BE49-F238E27FC236}">
                <a16:creationId xmlns:a16="http://schemas.microsoft.com/office/drawing/2014/main" id="{C27B6FA8-A2B4-40FC-8F95-230FC271746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8" r="23021" b="-2"/>
          <a:stretch/>
        </p:blipFill>
        <p:spPr bwMode="auto">
          <a:xfrm>
            <a:off x="508000" y="2159331"/>
            <a:ext cx="2358448" cy="3882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7902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1AE2E-DF78-4F2D-9D21-0C220F93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08E08F-31EE-41C0-837C-E1075A358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92592" y="2653304"/>
            <a:ext cx="5582429" cy="2896004"/>
          </a:xfrm>
        </p:spPr>
      </p:pic>
    </p:spTree>
    <p:extLst>
      <p:ext uri="{BB962C8B-B14F-4D97-AF65-F5344CB8AC3E}">
        <p14:creationId xmlns:p14="http://schemas.microsoft.com/office/powerpoint/2010/main" val="3112245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99D09-CE61-48FC-BFBA-0D57B2D0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41155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dirty="0">
                <a:solidFill>
                  <a:srgbClr val="FFFFFF"/>
                </a:solidFill>
              </a:rPr>
              <a:t>Experienced adopters speak about </a:t>
            </a:r>
            <a:br>
              <a:rPr lang="en-GB" sz="3100" dirty="0">
                <a:solidFill>
                  <a:srgbClr val="FFFFFF"/>
                </a:solidFill>
              </a:rPr>
            </a:br>
            <a:r>
              <a:rPr lang="en-GB" sz="3100" dirty="0">
                <a:solidFill>
                  <a:srgbClr val="FFFFFF"/>
                </a:solidFill>
              </a:rPr>
              <a:t>matching and moving in…</a:t>
            </a:r>
            <a:br>
              <a:rPr lang="en-GB" sz="3100" dirty="0">
                <a:solidFill>
                  <a:srgbClr val="FFFFFF"/>
                </a:solidFill>
              </a:rPr>
            </a:br>
            <a:endParaRPr lang="en-GB" sz="3100" dirty="0">
              <a:solidFill>
                <a:srgbClr val="FFFFFF"/>
              </a:solidFill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646A1A1-1295-42EA-9781-15D74A8FA6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45" b="154"/>
          <a:stretch/>
        </p:blipFill>
        <p:spPr>
          <a:xfrm>
            <a:off x="567938" y="1943073"/>
            <a:ext cx="2892580" cy="306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69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1959-9BFB-49AF-96AF-1F9205BFD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Time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2FC21-DEE0-4740-88AF-0F3AC1D5D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dirty="0"/>
              <a:t>Matching and Moving in</a:t>
            </a:r>
          </a:p>
        </p:txBody>
      </p:sp>
    </p:spTree>
    <p:extLst>
      <p:ext uri="{BB962C8B-B14F-4D97-AF65-F5344CB8AC3E}">
        <p14:creationId xmlns:p14="http://schemas.microsoft.com/office/powerpoint/2010/main" val="393611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C6DBF-B87B-4A92-B185-4427FB19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3539480"/>
          </a:xfrm>
        </p:spPr>
        <p:txBody>
          <a:bodyPr anchor="ctr">
            <a:normAutofit/>
          </a:bodyPr>
          <a:lstStyle/>
          <a:p>
            <a:r>
              <a:rPr lang="en-GB" sz="3300" dirty="0">
                <a:solidFill>
                  <a:srgbClr val="FFFFFF"/>
                </a:solidFill>
              </a:rPr>
              <a:t>Experienced Adopters Speak…</a:t>
            </a:r>
            <a:br>
              <a:rPr lang="en-GB" sz="3300" dirty="0">
                <a:solidFill>
                  <a:srgbClr val="FFFFFF"/>
                </a:solidFill>
              </a:rPr>
            </a:br>
            <a:r>
              <a:rPr lang="en-GB" sz="3300" dirty="0">
                <a:solidFill>
                  <a:srgbClr val="FFFFFF"/>
                </a:solidFill>
              </a:rPr>
              <a:t>Life as a large family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0DD5C4C7-419E-4ACD-9DC3-3BC0784AC7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45" b="154"/>
          <a:stretch/>
        </p:blipFill>
        <p:spPr>
          <a:xfrm>
            <a:off x="567938" y="1953727"/>
            <a:ext cx="2892580" cy="30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04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488A-D2CC-4753-B8CC-CB7B8431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4B235-D61B-4CC2-AFF0-37825C7A0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Life as a large family and the challenges!</a:t>
            </a:r>
          </a:p>
        </p:txBody>
      </p:sp>
    </p:spTree>
    <p:extLst>
      <p:ext uri="{BB962C8B-B14F-4D97-AF65-F5344CB8AC3E}">
        <p14:creationId xmlns:p14="http://schemas.microsoft.com/office/powerpoint/2010/main" val="1117818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43601D-2868-47BB-BA60-4E2F657EE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299759"/>
            <a:ext cx="5112568" cy="60472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E1835D-EA29-4A10-8C14-D537583F40B8}"/>
              </a:ext>
            </a:extLst>
          </p:cNvPr>
          <p:cNvSpPr txBox="1"/>
          <p:nvPr/>
        </p:nvSpPr>
        <p:spPr>
          <a:xfrm>
            <a:off x="395536" y="692696"/>
            <a:ext cx="25922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Resilience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sz="2800" dirty="0"/>
              <a:t>Thinking about your emotional capacity as parents….</a:t>
            </a:r>
          </a:p>
          <a:p>
            <a:endParaRPr lang="en-GB" sz="2800" dirty="0"/>
          </a:p>
          <a:p>
            <a:r>
              <a:rPr lang="en-GB" sz="2800" dirty="0"/>
              <a:t>The concept of the Window of Tolerance…</a:t>
            </a:r>
          </a:p>
          <a:p>
            <a:r>
              <a:rPr lang="en-GB" sz="1200" dirty="0"/>
              <a:t>Information courtesy of Beacon House Therapeutic Services &amp; Trauma Team | 2019 | </a:t>
            </a:r>
            <a:r>
              <a:rPr lang="en-GB" sz="1200" b="1" dirty="0">
                <a:hlinkClick r:id="rId3"/>
              </a:rPr>
              <a:t>www.beaconhouse.org.uk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5006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20328"/>
            <a:ext cx="8096448" cy="1320800"/>
          </a:xfrm>
        </p:spPr>
        <p:txBody>
          <a:bodyPr anchor="t">
            <a:normAutofit/>
          </a:bodyPr>
          <a:lstStyle/>
          <a:p>
            <a:pPr marL="0" indent="0"/>
            <a:r>
              <a:rPr lang="en-GB" b="1" dirty="0"/>
              <a:t>Thinking about Sibling Groups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1196752"/>
            <a:ext cx="5103336" cy="554461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Clr>
                <a:srgbClr val="2AA274"/>
              </a:buClr>
              <a:buNone/>
            </a:pPr>
            <a:r>
              <a:rPr lang="en-GB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Workshop Aims</a:t>
            </a:r>
          </a:p>
          <a:p>
            <a:pPr>
              <a:lnSpc>
                <a:spcPct val="90000"/>
              </a:lnSpc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Clr>
                <a:srgbClr val="2AA274"/>
              </a:buClr>
              <a:buNone/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This Workshop will help you to:</a:t>
            </a:r>
          </a:p>
          <a:p>
            <a:pPr>
              <a:lnSpc>
                <a:spcPct val="90000"/>
              </a:lnSpc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2AA274"/>
              </a:buClr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Think about adopting a sibling group, how many, age, and gender.</a:t>
            </a:r>
          </a:p>
          <a:p>
            <a:pPr>
              <a:lnSpc>
                <a:spcPct val="90000"/>
              </a:lnSpc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2AA274"/>
              </a:buClr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Think about the individual and collective needs of sibling groups.</a:t>
            </a:r>
          </a:p>
          <a:p>
            <a:pPr marL="0" indent="0">
              <a:lnSpc>
                <a:spcPct val="90000"/>
              </a:lnSpc>
              <a:buClr>
                <a:srgbClr val="2AA274"/>
              </a:buClr>
              <a:buNone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2AA274"/>
              </a:buClr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Think about the practicalities and impact of parenting a sibling group.</a:t>
            </a:r>
          </a:p>
          <a:p>
            <a:pPr>
              <a:lnSpc>
                <a:spcPct val="90000"/>
              </a:lnSpc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2AA274"/>
              </a:buClr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Consider what you have to offer to a sibling group</a:t>
            </a:r>
          </a:p>
          <a:p>
            <a:pPr>
              <a:lnSpc>
                <a:spcPct val="90000"/>
              </a:lnSpc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2AA274"/>
              </a:buClr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Consider the children’s journey to adoption and issues around telling and contact</a:t>
            </a:r>
          </a:p>
          <a:p>
            <a:pPr marL="0" indent="0">
              <a:lnSpc>
                <a:spcPct val="90000"/>
              </a:lnSpc>
              <a:buNone/>
            </a:pPr>
            <a:endParaRPr lang="en-GB" sz="900" dirty="0"/>
          </a:p>
          <a:p>
            <a:pPr>
              <a:lnSpc>
                <a:spcPct val="90000"/>
              </a:lnSpc>
            </a:pPr>
            <a:endParaRPr lang="en-GB" sz="900" dirty="0"/>
          </a:p>
        </p:txBody>
      </p:sp>
      <p:pic>
        <p:nvPicPr>
          <p:cNvPr id="5" name="Picture 2" descr="Friendship clipart sibling, Picture #51474 friendship clipart sibling">
            <a:extLst>
              <a:ext uri="{FF2B5EF4-FFF2-40B4-BE49-F238E27FC236}">
                <a16:creationId xmlns:a16="http://schemas.microsoft.com/office/drawing/2014/main" id="{A88D41CA-BE04-47E7-85CC-18DAAC44B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4" r="19278" b="1"/>
          <a:stretch/>
        </p:blipFill>
        <p:spPr bwMode="auto">
          <a:xfrm>
            <a:off x="508000" y="2159331"/>
            <a:ext cx="2258566" cy="371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9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6B012C-97F7-4702-8AA5-1330355DD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177" y="692696"/>
            <a:ext cx="2987824" cy="5544616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What might your Window of Tolerance look like as a parent to adopted siblings?</a:t>
            </a:r>
            <a:b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GB" sz="1200" dirty="0">
                <a:solidFill>
                  <a:srgbClr val="3B5689"/>
                </a:solidFill>
                <a:latin typeface="Muli"/>
              </a:rPr>
              <a:t>Information courtesy of Beacon House Therapeutic Services &amp; Trauma Team | 2019 | </a:t>
            </a:r>
            <a:r>
              <a:rPr lang="en-GB" sz="1200" b="1" dirty="0">
                <a:solidFill>
                  <a:srgbClr val="C61333"/>
                </a:solidFill>
                <a:latin typeface="&amp;quo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www.beaconhouse.org.uk</a:t>
            </a:r>
            <a:endParaRPr lang="en-GB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04464-5DAF-42D6-BC86-742D12341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75" y="2160589"/>
            <a:ext cx="2790687" cy="35607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79AB01-DC1E-4ABA-B125-3F342255D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44" y="36004"/>
            <a:ext cx="6003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44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7CB1E-D66B-44BB-B867-F6D16444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3395464"/>
          </a:xfrm>
        </p:spPr>
        <p:txBody>
          <a:bodyPr anchor="ctr">
            <a:normAutofit/>
          </a:bodyPr>
          <a:lstStyle/>
          <a:p>
            <a:r>
              <a:rPr lang="en-GB" sz="3300" dirty="0">
                <a:solidFill>
                  <a:srgbClr val="FFFFFF"/>
                </a:solidFill>
              </a:rPr>
              <a:t>Experienced Adopters Speak…</a:t>
            </a:r>
            <a:br>
              <a:rPr lang="en-GB" sz="3300" dirty="0">
                <a:solidFill>
                  <a:srgbClr val="FFFFFF"/>
                </a:solidFill>
              </a:rPr>
            </a:br>
            <a:r>
              <a:rPr lang="en-GB" sz="3300" dirty="0">
                <a:solidFill>
                  <a:srgbClr val="FFFFFF"/>
                </a:solidFill>
              </a:rPr>
              <a:t>Looking to the future</a:t>
            </a:r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07CE1699-D3EF-4015-A0FB-A238EF685E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45" b="154"/>
          <a:stretch/>
        </p:blipFill>
        <p:spPr>
          <a:xfrm>
            <a:off x="567938" y="1953727"/>
            <a:ext cx="2892580" cy="30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53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C9444-5841-457C-A91B-BF9B3A348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Discussion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55E98-F038-4D59-814E-71618F8C9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sz="3600" dirty="0"/>
              <a:t>Your future as adoptive parents of a sibling group?</a:t>
            </a:r>
          </a:p>
        </p:txBody>
      </p:sp>
    </p:spTree>
    <p:extLst>
      <p:ext uri="{BB962C8B-B14F-4D97-AF65-F5344CB8AC3E}">
        <p14:creationId xmlns:p14="http://schemas.microsoft.com/office/powerpoint/2010/main" val="2268403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ACEE9-4174-40C1-BCB9-41720504E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09600"/>
            <a:ext cx="6447501" cy="1320800"/>
          </a:xfrm>
        </p:spPr>
        <p:txBody>
          <a:bodyPr anchor="t">
            <a:normAutofit/>
          </a:bodyPr>
          <a:lstStyle/>
          <a:p>
            <a:r>
              <a:rPr lang="en-GB" dirty="0"/>
              <a:t>Resource yourself…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546C-73E9-4C4F-AD29-F56C8A9CE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370" y="1412777"/>
            <a:ext cx="4332942" cy="46285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GB" dirty="0"/>
              <a:t>Subscribe to the </a:t>
            </a:r>
            <a:r>
              <a:rPr lang="en-GB" b="1" dirty="0"/>
              <a:t>National Association of Therapeutic Parents (NATP).  </a:t>
            </a:r>
            <a:r>
              <a:rPr lang="en-GB" dirty="0"/>
              <a:t>You will be able to access lots of support such as training, and support groups.</a:t>
            </a:r>
          </a:p>
          <a:p>
            <a:pPr>
              <a:lnSpc>
                <a:spcPct val="90000"/>
              </a:lnSpc>
            </a:pPr>
            <a:r>
              <a:rPr lang="en-GB" dirty="0"/>
              <a:t>Subscribe to </a:t>
            </a:r>
            <a:r>
              <a:rPr lang="en-GB" b="1" dirty="0"/>
              <a:t>Adoption UK </a:t>
            </a:r>
            <a:r>
              <a:rPr lang="en-GB" dirty="0"/>
              <a:t>where you will find a variety of resources.  There is also access to a buddy scheme where experienced adopters support new adopters.</a:t>
            </a:r>
          </a:p>
          <a:p>
            <a:pPr>
              <a:lnSpc>
                <a:spcPct val="90000"/>
              </a:lnSpc>
            </a:pPr>
            <a:r>
              <a:rPr lang="en-GB" dirty="0"/>
              <a:t>Ask your social worker to link you with other </a:t>
            </a:r>
            <a:r>
              <a:rPr lang="en-GB" b="1" dirty="0"/>
              <a:t>experienced adopters in AEM </a:t>
            </a:r>
            <a:r>
              <a:rPr lang="en-GB" dirty="0"/>
              <a:t>who have had siblings placed.</a:t>
            </a:r>
          </a:p>
          <a:p>
            <a:pPr>
              <a:lnSpc>
                <a:spcPct val="90000"/>
              </a:lnSpc>
            </a:pPr>
            <a:r>
              <a:rPr lang="en-GB" dirty="0"/>
              <a:t>Ask your social worker to refer you to the </a:t>
            </a:r>
            <a:r>
              <a:rPr lang="en-GB" b="1" dirty="0"/>
              <a:t>Virtual Reality training</a:t>
            </a:r>
            <a:r>
              <a:rPr lang="en-GB" dirty="0"/>
              <a:t>.  This is a training course designed to enable you to have a deeper understanding of the experiences of traumatised children and the impact on brain development.</a:t>
            </a:r>
          </a:p>
        </p:txBody>
      </p:sp>
      <p:pic>
        <p:nvPicPr>
          <p:cNvPr id="5" name="Picture 4" descr="A picture containing toy, people, bed, hill&#10;&#10;Description automatically generated">
            <a:extLst>
              <a:ext uri="{FF2B5EF4-FFF2-40B4-BE49-F238E27FC236}">
                <a16:creationId xmlns:a16="http://schemas.microsoft.com/office/drawing/2014/main" id="{61D7D2E4-BD81-408F-9A93-60E54EDDA6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0" r="30901" b="1"/>
          <a:stretch/>
        </p:blipFill>
        <p:spPr>
          <a:xfrm>
            <a:off x="508000" y="2159331"/>
            <a:ext cx="2358448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80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81353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2E479B7-1191-4908-BA50-52EF4FE78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816638"/>
            <a:ext cx="2525519" cy="5224724"/>
          </a:xfrm>
        </p:spPr>
        <p:txBody>
          <a:bodyPr anchor="ctr">
            <a:normAutofit/>
          </a:bodyPr>
          <a:lstStyle/>
          <a:p>
            <a:r>
              <a:rPr lang="en-GB"/>
              <a:t>Books and Resources</a:t>
            </a:r>
            <a:endParaRPr lang="en-GB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70F6F04-079A-4289-936D-10E3DAF86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721" y="816638"/>
            <a:ext cx="4105615" cy="5224724"/>
          </a:xfrm>
        </p:spPr>
        <p:txBody>
          <a:bodyPr anchor="ctr">
            <a:normAutofit lnSpcReduction="10000"/>
          </a:bodyPr>
          <a:lstStyle/>
          <a:p>
            <a:pPr marL="0" lvl="0" indent="0">
              <a:lnSpc>
                <a:spcPct val="90000"/>
              </a:lnSpc>
              <a:buNone/>
            </a:pPr>
            <a:r>
              <a:rPr lang="en-GB" sz="1600" dirty="0"/>
              <a:t>“I read a book that explained why and when kids move from 100% emotional responses to logical responses (I think it was called the Chimp Paradox?) – so once I understood that my kids were ‘emotionally’ responding (I want that ice-cream now) instead of ‘if you tidy your room you can have an ice-cream’ it got a little easier……But in all honesty – if anyone would like to know what adopting siblings is like, get them to watch ‘Instant Family’ – we laughed our socks off as a family.” (Bi)</a:t>
            </a:r>
          </a:p>
          <a:p>
            <a:pPr marL="0" indent="0">
              <a:lnSpc>
                <a:spcPct val="90000"/>
              </a:lnSpc>
              <a:buNone/>
            </a:pPr>
            <a:endParaRPr lang="en-GB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1600" dirty="0"/>
              <a:t>“We found it more useful to talk to other adoptive parents – we were linked with another couple during the assessment process who we visited, and this was really helpful.  We read a lot of books, but nothing was as useful for us, as talking to other adoptive parents.  The most useful ones were books about attachment and we read a book about sibling rivalry, which was helpful too.”(LA)</a:t>
            </a:r>
          </a:p>
          <a:p>
            <a:pPr>
              <a:lnSpc>
                <a:spcPct val="90000"/>
              </a:lnSpc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58368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04F2E-B645-4F21-BB42-680F82746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 List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B7ABD6-3B91-4CBD-A5B6-0E05081ABDAC}"/>
              </a:ext>
            </a:extLst>
          </p:cNvPr>
          <p:cNvGraphicFramePr>
            <a:graphicFrameLocks noGrp="1"/>
          </p:cNvGraphicFramePr>
          <p:nvPr/>
        </p:nvGraphicFramePr>
        <p:xfrm>
          <a:off x="2594190" y="3964146"/>
          <a:ext cx="2379233" cy="274320"/>
        </p:xfrm>
        <a:graphic>
          <a:graphicData uri="http://schemas.openxmlformats.org/drawingml/2006/table">
            <a:tbl>
              <a:tblPr/>
              <a:tblGrid>
                <a:gridCol w="669363">
                  <a:extLst>
                    <a:ext uri="{9D8B030D-6E8A-4147-A177-3AD203B41FA5}">
                      <a16:colId xmlns:a16="http://schemas.microsoft.com/office/drawing/2014/main" val="342468414"/>
                    </a:ext>
                  </a:extLst>
                </a:gridCol>
                <a:gridCol w="854935">
                  <a:extLst>
                    <a:ext uri="{9D8B030D-6E8A-4147-A177-3AD203B41FA5}">
                      <a16:colId xmlns:a16="http://schemas.microsoft.com/office/drawing/2014/main" val="1693147539"/>
                    </a:ext>
                  </a:extLst>
                </a:gridCol>
                <a:gridCol w="854935">
                  <a:extLst>
                    <a:ext uri="{9D8B030D-6E8A-4147-A177-3AD203B41FA5}">
                      <a16:colId xmlns:a16="http://schemas.microsoft.com/office/drawing/2014/main" val="24433691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>
                        <a:effectLst/>
                      </a:endParaRPr>
                    </a:p>
                  </a:txBody>
                  <a:tcPr marL="0" marR="979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0" marR="979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>
                        <a:effectLst/>
                      </a:endParaRPr>
                    </a:p>
                  </a:txBody>
                  <a:tcPr marL="0" marR="979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393300"/>
                  </a:ext>
                </a:extLst>
              </a:tr>
            </a:tbl>
          </a:graphicData>
        </a:graphic>
      </p:graphicFrame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834B0374-8D56-4D2B-A892-86F6E91803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2081" y="260648"/>
            <a:ext cx="1922604" cy="29459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908968-9B14-4B80-887F-EB99DFD71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081" y="3531242"/>
            <a:ext cx="1987674" cy="29552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4F70F0-8925-4F92-9D9E-82AF3471BEF3}"/>
              </a:ext>
            </a:extLst>
          </p:cNvPr>
          <p:cNvSpPr txBox="1"/>
          <p:nvPr/>
        </p:nvSpPr>
        <p:spPr>
          <a:xfrm>
            <a:off x="323528" y="1424989"/>
            <a:ext cx="56293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dirty="0"/>
              <a:t>Saunders, H. and Selwyn, J. (2011) </a:t>
            </a:r>
            <a:r>
              <a:rPr lang="en-US" altLang="en-US" b="1" dirty="0"/>
              <a:t>Adopting large sibling groups: </a:t>
            </a:r>
            <a:r>
              <a:rPr lang="en-US" altLang="en-US" dirty="0"/>
              <a:t>The experiences of adopters and adoption agencies. </a:t>
            </a:r>
          </a:p>
          <a:p>
            <a:endParaRPr lang="en-US" alt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Heather Claire Ottaway: </a:t>
            </a:r>
            <a:r>
              <a:rPr lang="en-GB" b="1" dirty="0"/>
              <a:t>Sibling Connections: An Exploration of Adopted People’s Birth and Adoptive Sibling Relationships Across the Life-Span </a:t>
            </a:r>
            <a:r>
              <a:rPr lang="en-GB" dirty="0"/>
              <a:t>(2012)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Siblings in Foster Care and Adoption: Traumatic Separations and </a:t>
            </a:r>
            <a:r>
              <a:rPr lang="en-US" b="1" dirty="0" err="1"/>
              <a:t>Honoured</a:t>
            </a:r>
            <a:r>
              <a:rPr lang="en-US" b="1" dirty="0"/>
              <a:t> Connections </a:t>
            </a:r>
            <a:r>
              <a:rPr lang="en-US" dirty="0"/>
              <a:t>(2008) Edited by Deborah Silverstein and Susan Livingston Smith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Therapeutic Parenting Essentials: Moving from Trauma to Trust </a:t>
            </a:r>
            <a:r>
              <a:rPr lang="en-GB" dirty="0"/>
              <a:t>(2019 by Sarah </a:t>
            </a:r>
            <a:r>
              <a:rPr lang="en-GB" dirty="0" err="1"/>
              <a:t>Naish</a:t>
            </a:r>
            <a:r>
              <a:rPr lang="en-GB" dirty="0"/>
              <a:t>, Sarah Dillon and Jane Mitchell. </a:t>
            </a:r>
            <a:endParaRPr lang="en-GB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344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CED7B-6E19-4281-AD28-928CD43E9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2227730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Thinking about Adopting Sibling Groups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E0BCB-2E7E-4377-AF7C-72E90AAB5C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1" r="8673" b="2"/>
          <a:stretch/>
        </p:blipFill>
        <p:spPr>
          <a:xfrm>
            <a:off x="631794" y="1590039"/>
            <a:ext cx="2892580" cy="33386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85A4E-175F-45AB-A1D7-E364FF3C0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6293" y="2837329"/>
            <a:ext cx="3384741" cy="3317938"/>
          </a:xfrm>
        </p:spPr>
        <p:txBody>
          <a:bodyPr anchor="t">
            <a:normAutofit/>
          </a:bodyPr>
          <a:lstStyle/>
          <a:p>
            <a:endParaRPr lang="en-GB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GB" sz="3600" dirty="0">
                <a:solidFill>
                  <a:srgbClr val="FFFFFF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700284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675A-EBAC-40EF-AC20-1929BF7B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Live Q&amp;A with Experienced Adopters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F3151-C0CF-457F-A741-D6DDD2ADD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Opportunity to ask questions to an adoptive parent who is parenting a sibling group</a:t>
            </a:r>
          </a:p>
        </p:txBody>
      </p:sp>
    </p:spTree>
    <p:extLst>
      <p:ext uri="{BB962C8B-B14F-4D97-AF65-F5344CB8AC3E}">
        <p14:creationId xmlns:p14="http://schemas.microsoft.com/office/powerpoint/2010/main" val="322476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61842" y="609600"/>
            <a:ext cx="3693658" cy="1320800"/>
          </a:xfrm>
        </p:spPr>
        <p:txBody>
          <a:bodyPr anchor="ctr">
            <a:normAutofit/>
          </a:bodyPr>
          <a:lstStyle/>
          <a:p>
            <a:r>
              <a:rPr lang="en-GB" b="1"/>
              <a:t>Thinking about Sibling Groups </a:t>
            </a:r>
            <a:endParaRPr lang="en-GB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F12787F-54F3-40C5-B625-8D4CC502DD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" b="14404"/>
          <a:stretch/>
        </p:blipFill>
        <p:spPr>
          <a:xfrm>
            <a:off x="467544" y="2545473"/>
            <a:ext cx="2438776" cy="176705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6676" y="2057794"/>
            <a:ext cx="4369660" cy="4190606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Programme:</a:t>
            </a: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Setting the scene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Thinking about the needs of sibling groups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Am I Realistic, Resourceful and Resilient?  Thinking about yourselves as parents and the positives and the challenges of parenting a sibling group.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Experienced Adopters Video Clips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Live Q&amp;A with Experienced Adopter</a:t>
            </a:r>
          </a:p>
        </p:txBody>
      </p:sp>
    </p:spTree>
    <p:extLst>
      <p:ext uri="{BB962C8B-B14F-4D97-AF65-F5344CB8AC3E}">
        <p14:creationId xmlns:p14="http://schemas.microsoft.com/office/powerpoint/2010/main" val="16424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42535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altLang="en-US" sz="2800" u="sng" dirty="0">
              <a:solidFill>
                <a:schemeClr val="tx1"/>
              </a:solidFill>
              <a:latin typeface="Geometr415 Blk BT" pitchFamily="34" charset="0"/>
              <a:cs typeface="Miriam" pitchFamily="34" charset="-79"/>
            </a:endParaRPr>
          </a:p>
          <a:p>
            <a:pPr marL="0" indent="0">
              <a:spcBef>
                <a:spcPct val="0"/>
              </a:spcBef>
              <a:buClr>
                <a:srgbClr val="2AA274"/>
              </a:buClr>
              <a:buNone/>
            </a:pPr>
            <a:r>
              <a:rPr lang="en-GB" altLang="en-US" sz="2800" u="sng" dirty="0">
                <a:solidFill>
                  <a:schemeClr val="tx1"/>
                </a:solidFill>
                <a:cs typeface="Miriam" pitchFamily="34" charset="-79"/>
              </a:rPr>
              <a:t>Working Together</a:t>
            </a: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altLang="en-US" sz="2800" dirty="0">
              <a:solidFill>
                <a:schemeClr val="tx1"/>
              </a:solidFill>
              <a:cs typeface="Miriam" pitchFamily="34" charset="-79"/>
            </a:endParaRP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tx1"/>
                </a:solidFill>
                <a:cs typeface="Miriam" pitchFamily="34" charset="-79"/>
              </a:rPr>
              <a:t>Confidentiality</a:t>
            </a: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altLang="en-US" sz="2800" dirty="0">
              <a:solidFill>
                <a:schemeClr val="tx1"/>
              </a:solidFill>
              <a:cs typeface="Miriam" pitchFamily="34" charset="-79"/>
            </a:endParaRP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tx1"/>
                </a:solidFill>
                <a:cs typeface="Miriam" pitchFamily="34" charset="-79"/>
              </a:rPr>
              <a:t>Respect for difference</a:t>
            </a:r>
          </a:p>
          <a:p>
            <a:pPr marL="0" indent="0">
              <a:spcBef>
                <a:spcPct val="0"/>
              </a:spcBef>
              <a:buClr>
                <a:srgbClr val="2AA274"/>
              </a:buClr>
              <a:buNone/>
            </a:pPr>
            <a:endParaRPr lang="en-GB" altLang="en-US" sz="2800" dirty="0">
              <a:solidFill>
                <a:schemeClr val="tx1"/>
              </a:solidFill>
              <a:cs typeface="Miriam" pitchFamily="34" charset="-79"/>
            </a:endParaRP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tx1"/>
                </a:solidFill>
                <a:cs typeface="Miriam" pitchFamily="34" charset="-79"/>
              </a:rPr>
              <a:t>Challenge</a:t>
            </a: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altLang="en-US" sz="2800" dirty="0">
              <a:solidFill>
                <a:schemeClr val="tx1"/>
              </a:solidFill>
              <a:cs typeface="Miriam" pitchFamily="34" charset="-79"/>
            </a:endParaRP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tx1"/>
                </a:solidFill>
                <a:cs typeface="Miriam" pitchFamily="34" charset="-79"/>
              </a:rPr>
              <a:t>Space to speak</a:t>
            </a: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endParaRPr lang="en-GB" altLang="en-US" sz="2800" dirty="0">
              <a:solidFill>
                <a:schemeClr val="tx1"/>
              </a:solidFill>
              <a:cs typeface="Miriam" pitchFamily="34" charset="-79"/>
            </a:endParaRPr>
          </a:p>
          <a:p>
            <a:pPr>
              <a:spcBef>
                <a:spcPct val="0"/>
              </a:spcBef>
              <a:buClr>
                <a:srgbClr val="2AA274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tx1"/>
                </a:solidFill>
                <a:cs typeface="Miriam" pitchFamily="34" charset="-79"/>
              </a:rPr>
              <a:t>Safety which encourages learning</a:t>
            </a:r>
          </a:p>
          <a:p>
            <a:endParaRPr lang="en-GB" sz="33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464419"/>
            <a:ext cx="6840760" cy="1320800"/>
          </a:xfrm>
        </p:spPr>
        <p:txBody>
          <a:bodyPr/>
          <a:lstStyle/>
          <a:p>
            <a:r>
              <a:rPr lang="en-GB" b="1">
                <a:solidFill>
                  <a:srgbClr val="2AA274"/>
                </a:solidFill>
              </a:rPr>
              <a:t>Thinking about Sibling Groups</a:t>
            </a:r>
            <a:endParaRPr lang="en-GB" dirty="0"/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8D6E548-2AE4-47F4-BEFB-1980C51DE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39" y="1452421"/>
            <a:ext cx="2696658" cy="269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8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D4DC0-0827-4AFC-A737-2BC9BE81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     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1A190-2F31-45CB-8BE5-5A456B326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28800"/>
            <a:ext cx="6347714" cy="3880773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/>
              <a:t>  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Who are we and where are   we in our adoption journey?</a:t>
            </a:r>
          </a:p>
        </p:txBody>
      </p:sp>
    </p:spTree>
    <p:extLst>
      <p:ext uri="{BB962C8B-B14F-4D97-AF65-F5344CB8AC3E}">
        <p14:creationId xmlns:p14="http://schemas.microsoft.com/office/powerpoint/2010/main" val="8188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AC464-6B4D-4FBB-AB7C-6B8E8DC0A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609600"/>
            <a:ext cx="4352473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500" dirty="0"/>
              <a:t>Thinking about Sibling Groups: 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4EA56-0539-4C67-A6DA-7DF88E8DB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207" y="1700808"/>
            <a:ext cx="4472825" cy="48965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GB" sz="1300" dirty="0"/>
          </a:p>
          <a:p>
            <a:pPr>
              <a:lnSpc>
                <a:spcPct val="90000"/>
              </a:lnSpc>
            </a:pPr>
            <a:r>
              <a:rPr lang="en-GB" sz="2000" dirty="0"/>
              <a:t>Sibling groups wait the longest to be placed for adoption.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/>
              <a:t>Half of the children waiting for adoption need to be placed with their brothers and sisters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/>
              <a:t>There is a shortage of adopters who can offer siblings a family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/>
              <a:t>The Adoption service has a statutory duty to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consider whether siblings should be placed together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ensure, if right, that siblings can live in the same family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GB" sz="1300" dirty="0"/>
          </a:p>
          <a:p>
            <a:pPr>
              <a:lnSpc>
                <a:spcPct val="90000"/>
              </a:lnSpc>
            </a:pPr>
            <a:endParaRPr lang="en-GB" sz="1300" dirty="0"/>
          </a:p>
          <a:p>
            <a:pPr>
              <a:lnSpc>
                <a:spcPct val="90000"/>
              </a:lnSpc>
            </a:pPr>
            <a:endParaRPr lang="en-GB" sz="1300" dirty="0"/>
          </a:p>
          <a:p>
            <a:pPr>
              <a:lnSpc>
                <a:spcPct val="90000"/>
              </a:lnSpc>
            </a:pPr>
            <a:endParaRPr lang="en-GB"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45236A-3A98-49E6-B0B8-E967DD4F9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2436533"/>
            <a:ext cx="3452060" cy="198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9FCC-C549-4E7F-A64A-7EA2B37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609600"/>
            <a:ext cx="2796807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500"/>
              <a:t>Thinking about Sibling Groups:</a:t>
            </a:r>
            <a:br>
              <a:rPr lang="en-GB" sz="2500"/>
            </a:br>
            <a:r>
              <a:rPr lang="en-GB" sz="2500"/>
              <a:t>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CB363-17F8-4758-AD9D-76D167A37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559" y="1987868"/>
            <a:ext cx="6578405" cy="429274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19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Benefits of being in a sibling group:</a:t>
            </a:r>
          </a:p>
          <a:p>
            <a:pPr marL="0" indent="0">
              <a:lnSpc>
                <a:spcPct val="90000"/>
              </a:lnSpc>
              <a:buNone/>
            </a:pPr>
            <a:endParaRPr lang="en-US" sz="1900" dirty="0"/>
          </a:p>
          <a:p>
            <a:pPr>
              <a:lnSpc>
                <a:spcPct val="90000"/>
              </a:lnSpc>
            </a:pPr>
            <a:r>
              <a:rPr lang="en-US" sz="2400" dirty="0"/>
              <a:t>Relationships between brothers and sisters are often the longest lasting relationship they will have.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Being placed with a brother or sister can help a child settle into a new family and have a positive sense of who they are.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Placing siblings together enables them to have a shared sense of their birth history.</a:t>
            </a:r>
          </a:p>
          <a:p>
            <a:pPr marL="0" indent="0">
              <a:lnSpc>
                <a:spcPct val="90000"/>
              </a:lnSpc>
              <a:buNone/>
            </a:pPr>
            <a:endParaRPr lang="en-GB" sz="1900" dirty="0"/>
          </a:p>
          <a:p>
            <a:pPr marL="0" indent="0">
              <a:lnSpc>
                <a:spcPct val="90000"/>
              </a:lnSpc>
              <a:buNone/>
            </a:pPr>
            <a:endParaRPr lang="en-GB" sz="1900" dirty="0"/>
          </a:p>
          <a:p>
            <a:pPr>
              <a:lnSpc>
                <a:spcPct val="90000"/>
              </a:lnSpc>
              <a:buClr>
                <a:srgbClr val="239464"/>
              </a:buClr>
            </a:pPr>
            <a:endParaRPr lang="en-GB" sz="900" dirty="0"/>
          </a:p>
          <a:p>
            <a:pPr>
              <a:lnSpc>
                <a:spcPct val="90000"/>
              </a:lnSpc>
            </a:pPr>
            <a:endParaRPr lang="en-GB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A3A247-10EE-415D-81D1-F5DB2B517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241599"/>
            <a:ext cx="2722861" cy="18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0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D9702-ED36-4FAA-A9FF-619DE3CA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78" y="260648"/>
            <a:ext cx="7418785" cy="1320800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Thinking about the individual needs within sibling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6738C-8F8B-4A90-AF00-428C1ADB7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7" y="1412776"/>
            <a:ext cx="7418784" cy="5256584"/>
          </a:xfrm>
        </p:spPr>
        <p:txBody>
          <a:bodyPr>
            <a:normAutofit/>
          </a:bodyPr>
          <a:lstStyle/>
          <a:p>
            <a:endParaRPr lang="en-GB" b="1" dirty="0"/>
          </a:p>
          <a:p>
            <a:r>
              <a:rPr lang="en-GB" b="1" dirty="0"/>
              <a:t>Sibling group dynamics </a:t>
            </a:r>
            <a:r>
              <a:rPr lang="en-GB" dirty="0"/>
              <a:t>– different experiences within birth family, </a:t>
            </a:r>
            <a:r>
              <a:rPr lang="en-GB" dirty="0" err="1"/>
              <a:t>i.e</a:t>
            </a:r>
            <a:r>
              <a:rPr lang="en-GB" dirty="0"/>
              <a:t> scapegoated, taken on caring responsibilities, used to protect or take on punishments for other siblings.</a:t>
            </a:r>
          </a:p>
          <a:p>
            <a:pPr lvl="0"/>
            <a:r>
              <a:rPr lang="en-GB" b="1" dirty="0"/>
              <a:t>Siblings experience and recall the same events differently - </a:t>
            </a:r>
            <a:r>
              <a:rPr lang="en-GB" dirty="0"/>
              <a:t>can be traumatised (or not) in different ways. </a:t>
            </a:r>
          </a:p>
          <a:p>
            <a:pPr lvl="0"/>
            <a:r>
              <a:rPr lang="en-GB" b="1" dirty="0"/>
              <a:t>Older siblings may ‘overshare’ traumatic experiences with younger children - </a:t>
            </a:r>
            <a:r>
              <a:rPr lang="en-GB" dirty="0"/>
              <a:t>Older children may have stronger connections to birth parents than younger siblings. Each sibling needs an understanding of their own story.</a:t>
            </a:r>
          </a:p>
          <a:p>
            <a:pPr lvl="0"/>
            <a:r>
              <a:rPr lang="en-GB" b="1" dirty="0"/>
              <a:t>One sibling might need more ongoing professional support than others – </a:t>
            </a:r>
            <a:r>
              <a:rPr lang="en-GB" dirty="0"/>
              <a:t>can create a sense of less ‘equal’ parenting </a:t>
            </a:r>
          </a:p>
          <a:p>
            <a:pPr lvl="0"/>
            <a:r>
              <a:rPr lang="en-GB" b="1" dirty="0"/>
              <a:t>Siblings with attachment needs may seek attention in unhealthy ways - </a:t>
            </a:r>
            <a:r>
              <a:rPr lang="en-GB" dirty="0"/>
              <a:t>favouring one parent over the other, or sibling rivalry to seek the most proximity to you as a parent. Impact on you to give ‘equal’ attention to each child.</a:t>
            </a:r>
          </a:p>
        </p:txBody>
      </p:sp>
    </p:spTree>
    <p:extLst>
      <p:ext uri="{BB962C8B-B14F-4D97-AF65-F5344CB8AC3E}">
        <p14:creationId xmlns:p14="http://schemas.microsoft.com/office/powerpoint/2010/main" val="14022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955E0-9F87-4234-9410-A6DD8AAD1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850833" cy="13208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Thinking about Sibling Groups:</a:t>
            </a:r>
            <a:br>
              <a:rPr lang="en-GB" dirty="0"/>
            </a:br>
            <a:r>
              <a:rPr lang="en-GB" dirty="0"/>
              <a:t>What qualities do I need to adopt a sibling group?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3E329-4D81-4840-841D-AAF5178A5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2160590"/>
            <a:ext cx="8138865" cy="3880773"/>
          </a:xfrm>
        </p:spPr>
        <p:txBody>
          <a:bodyPr/>
          <a:lstStyle/>
          <a:p>
            <a:endParaRPr lang="en-GB" dirty="0"/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Assessment of families who would like to adopt a sibling group highlight the importance of the following qualities: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Being REALISTIC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Being RESOURCEFUL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Being RESILIENT</a:t>
            </a:r>
          </a:p>
        </p:txBody>
      </p:sp>
    </p:spTree>
    <p:extLst>
      <p:ext uri="{BB962C8B-B14F-4D97-AF65-F5344CB8AC3E}">
        <p14:creationId xmlns:p14="http://schemas.microsoft.com/office/powerpoint/2010/main" val="331238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1298</Words>
  <Application>Microsoft Office PowerPoint</Application>
  <PresentationFormat>On-screen Show (4:3)</PresentationFormat>
  <Paragraphs>163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&amp;quot</vt:lpstr>
      <vt:lpstr>Arial</vt:lpstr>
      <vt:lpstr>Calibri</vt:lpstr>
      <vt:lpstr>Geometr415 Blk BT</vt:lpstr>
      <vt:lpstr>Muli</vt:lpstr>
      <vt:lpstr>Trebuchet MS</vt:lpstr>
      <vt:lpstr>Wingdings</vt:lpstr>
      <vt:lpstr>Wingdings 3</vt:lpstr>
      <vt:lpstr>Facet</vt:lpstr>
      <vt:lpstr>PowerPoint Presentation</vt:lpstr>
      <vt:lpstr>Thinking about Sibling Groups</vt:lpstr>
      <vt:lpstr>Thinking about Sibling Groups </vt:lpstr>
      <vt:lpstr>Thinking about Sibling Groups</vt:lpstr>
      <vt:lpstr>     Introductions</vt:lpstr>
      <vt:lpstr>Thinking about Sibling Groups: Setting the Scene</vt:lpstr>
      <vt:lpstr>Thinking about Sibling Groups: Setting the Scene</vt:lpstr>
      <vt:lpstr>Thinking about the individual needs within sibling groups</vt:lpstr>
      <vt:lpstr>Thinking about Sibling Groups: What qualities do I need to adopt a sibling group?</vt:lpstr>
      <vt:lpstr>PowerPoint Presentation</vt:lpstr>
      <vt:lpstr>Discussion Time</vt:lpstr>
      <vt:lpstr>Experienced adopters speak about their early discussions and thinking…</vt:lpstr>
      <vt:lpstr>Your Support Network… What support do they need from you?</vt:lpstr>
      <vt:lpstr>Break time</vt:lpstr>
      <vt:lpstr>Experienced adopters speak about  matching and moving in… </vt:lpstr>
      <vt:lpstr>Discussion Time </vt:lpstr>
      <vt:lpstr>Experienced Adopters Speak… Life as a large family</vt:lpstr>
      <vt:lpstr>Discussion Time</vt:lpstr>
      <vt:lpstr>PowerPoint Presentation</vt:lpstr>
      <vt:lpstr>What might your Window of Tolerance look like as a parent to adopted siblings?  Information courtesy of Beacon House Therapeutic Services &amp; Trauma Team | 2019 | www.beaconhouse.org.uk</vt:lpstr>
      <vt:lpstr>Experienced Adopters Speak… Looking to the future</vt:lpstr>
      <vt:lpstr> Discussion Time</vt:lpstr>
      <vt:lpstr>Resource yourself…</vt:lpstr>
      <vt:lpstr>Books and Resources</vt:lpstr>
      <vt:lpstr>Book List</vt:lpstr>
      <vt:lpstr>Thinking about Adopting Sibling Groups</vt:lpstr>
      <vt:lpstr>Live Q&amp;A with Experienced Adopters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Pike</dc:creator>
  <cp:lastModifiedBy>Victoria Pike</cp:lastModifiedBy>
  <cp:revision>36</cp:revision>
  <dcterms:created xsi:type="dcterms:W3CDTF">2020-07-26T18:24:56Z</dcterms:created>
  <dcterms:modified xsi:type="dcterms:W3CDTF">2020-09-02T14:28:46Z</dcterms:modified>
</cp:coreProperties>
</file>